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64" r:id="rId4"/>
    <p:sldId id="260" r:id="rId5"/>
    <p:sldId id="265" r:id="rId6"/>
    <p:sldId id="266" r:id="rId7"/>
    <p:sldId id="267" r:id="rId8"/>
    <p:sldId id="259" r:id="rId9"/>
    <p:sldId id="261" r:id="rId10"/>
    <p:sldId id="262" r:id="rId11"/>
    <p:sldId id="263" r:id="rId12"/>
    <p:sldId id="268" r:id="rId13"/>
    <p:sldId id="269" r:id="rId14"/>
    <p:sldId id="270" r:id="rId15"/>
    <p:sldId id="271" r:id="rId16"/>
    <p:sldId id="272" r:id="rId17"/>
    <p:sldId id="273" r:id="rId18"/>
    <p:sldId id="274" r:id="rId1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27" autoAdjust="0"/>
  </p:normalViewPr>
  <p:slideViewPr>
    <p:cSldViewPr>
      <p:cViewPr varScale="1">
        <p:scale>
          <a:sx n="83" d="100"/>
          <a:sy n="83" d="100"/>
        </p:scale>
        <p:origin x="2424" y="8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036F6E37-6235-4833-A471-502EF0C088DD}" type="datetimeFigureOut">
              <a:rPr lang="en-US" smtClean="0"/>
              <a:t>10/8/2018</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E839AF68-9567-48EE-8827-7EFCEC17B3BB}" type="slidenum">
              <a:rPr lang="en-US" smtClean="0"/>
              <a:t>‹#›</a:t>
            </a:fld>
            <a:endParaRPr lang="en-US"/>
          </a:p>
        </p:txBody>
      </p:sp>
    </p:spTree>
    <p:extLst>
      <p:ext uri="{BB962C8B-B14F-4D97-AF65-F5344CB8AC3E}">
        <p14:creationId xmlns:p14="http://schemas.microsoft.com/office/powerpoint/2010/main" val="167827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9AF68-9567-48EE-8827-7EFCEC17B3BB}" type="slidenum">
              <a:rPr lang="en-US" smtClean="0"/>
              <a:t>1</a:t>
            </a:fld>
            <a:endParaRPr lang="en-US"/>
          </a:p>
        </p:txBody>
      </p:sp>
    </p:spTree>
    <p:extLst>
      <p:ext uri="{BB962C8B-B14F-4D97-AF65-F5344CB8AC3E}">
        <p14:creationId xmlns:p14="http://schemas.microsoft.com/office/powerpoint/2010/main" val="98235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9AF68-9567-48EE-8827-7EFCEC17B3BB}" type="slidenum">
              <a:rPr lang="en-US" smtClean="0"/>
              <a:t>10</a:t>
            </a:fld>
            <a:endParaRPr lang="en-US"/>
          </a:p>
        </p:txBody>
      </p:sp>
    </p:spTree>
    <p:extLst>
      <p:ext uri="{BB962C8B-B14F-4D97-AF65-F5344CB8AC3E}">
        <p14:creationId xmlns:p14="http://schemas.microsoft.com/office/powerpoint/2010/main" val="163180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9AF68-9567-48EE-8827-7EFCEC17B3BB}" type="slidenum">
              <a:rPr lang="en-US" smtClean="0"/>
              <a:t>11</a:t>
            </a:fld>
            <a:endParaRPr lang="en-US"/>
          </a:p>
        </p:txBody>
      </p:sp>
    </p:spTree>
    <p:extLst>
      <p:ext uri="{BB962C8B-B14F-4D97-AF65-F5344CB8AC3E}">
        <p14:creationId xmlns:p14="http://schemas.microsoft.com/office/powerpoint/2010/main" val="53654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9AF68-9567-48EE-8827-7EFCEC17B3BB}" type="slidenum">
              <a:rPr lang="en-US" smtClean="0"/>
              <a:t>12</a:t>
            </a:fld>
            <a:endParaRPr lang="en-US"/>
          </a:p>
        </p:txBody>
      </p:sp>
    </p:spTree>
    <p:extLst>
      <p:ext uri="{BB962C8B-B14F-4D97-AF65-F5344CB8AC3E}">
        <p14:creationId xmlns:p14="http://schemas.microsoft.com/office/powerpoint/2010/main" val="125104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30 minutes  Play instrumental music</a:t>
            </a:r>
          </a:p>
          <a:p>
            <a:r>
              <a:rPr lang="en-US" dirty="0"/>
              <a:t>Pass out handouts #3 to participants</a:t>
            </a:r>
          </a:p>
        </p:txBody>
      </p:sp>
      <p:sp>
        <p:nvSpPr>
          <p:cNvPr id="4" name="Slide Number Placeholder 3"/>
          <p:cNvSpPr>
            <a:spLocks noGrp="1"/>
          </p:cNvSpPr>
          <p:nvPr>
            <p:ph type="sldNum" sz="quarter" idx="10"/>
          </p:nvPr>
        </p:nvSpPr>
        <p:spPr/>
        <p:txBody>
          <a:bodyPr/>
          <a:lstStyle/>
          <a:p>
            <a:fld id="{E839AF68-9567-48EE-8827-7EFCEC17B3BB}" type="slidenum">
              <a:rPr lang="en-US" smtClean="0"/>
              <a:t>13</a:t>
            </a:fld>
            <a:endParaRPr lang="en-US"/>
          </a:p>
        </p:txBody>
      </p:sp>
    </p:spTree>
    <p:extLst>
      <p:ext uri="{BB962C8B-B14F-4D97-AF65-F5344CB8AC3E}">
        <p14:creationId xmlns:p14="http://schemas.microsoft.com/office/powerpoint/2010/main" val="1550481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Ditto sheets do NOT teach</a:t>
            </a:r>
          </a:p>
          <a:p>
            <a:r>
              <a:rPr lang="en-US" dirty="0"/>
              <a:t>Do NOT challenge children</a:t>
            </a:r>
          </a:p>
          <a:p>
            <a:r>
              <a:rPr lang="en-US" dirty="0"/>
              <a:t>Do NOT allow for higher order thinking</a:t>
            </a:r>
          </a:p>
          <a:p>
            <a:r>
              <a:rPr lang="en-US" dirty="0"/>
              <a:t>Do NOT provide meaningful experiences</a:t>
            </a:r>
          </a:p>
          <a:p>
            <a:r>
              <a:rPr lang="en-US"/>
              <a:t>Take away the Love for learning</a:t>
            </a:r>
          </a:p>
          <a:p>
            <a:endParaRPr lang="en-US"/>
          </a:p>
        </p:txBody>
      </p:sp>
      <p:sp>
        <p:nvSpPr>
          <p:cNvPr id="4" name="Slide Number Placeholder 3"/>
          <p:cNvSpPr>
            <a:spLocks noGrp="1"/>
          </p:cNvSpPr>
          <p:nvPr>
            <p:ph type="sldNum" sz="quarter" idx="10"/>
          </p:nvPr>
        </p:nvSpPr>
        <p:spPr/>
        <p:txBody>
          <a:bodyPr/>
          <a:lstStyle/>
          <a:p>
            <a:fld id="{E839AF68-9567-48EE-8827-7EFCEC17B3BB}" type="slidenum">
              <a:rPr lang="en-US" smtClean="0"/>
              <a:t>14</a:t>
            </a:fld>
            <a:endParaRPr lang="en-US"/>
          </a:p>
        </p:txBody>
      </p:sp>
    </p:spTree>
    <p:extLst>
      <p:ext uri="{BB962C8B-B14F-4D97-AF65-F5344CB8AC3E}">
        <p14:creationId xmlns:p14="http://schemas.microsoft.com/office/powerpoint/2010/main" val="2866879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National Council of Teachers of Mathematics</a:t>
            </a:r>
          </a:p>
          <a:p>
            <a:r>
              <a:rPr lang="en-US" sz="1200" b="0" i="0" u="none" strike="noStrike" kern="1200" baseline="0" dirty="0">
                <a:solidFill>
                  <a:schemeClr val="tx1"/>
                </a:solidFill>
                <a:latin typeface="+mn-lt"/>
                <a:ea typeface="+mn-ea"/>
                <a:cs typeface="+mn-cs"/>
              </a:rPr>
              <a:t>(NCTM)</a:t>
            </a:r>
            <a:endParaRPr lang="en-US" dirty="0"/>
          </a:p>
        </p:txBody>
      </p:sp>
      <p:sp>
        <p:nvSpPr>
          <p:cNvPr id="4" name="Slide Number Placeholder 3"/>
          <p:cNvSpPr>
            <a:spLocks noGrp="1"/>
          </p:cNvSpPr>
          <p:nvPr>
            <p:ph type="sldNum" sz="quarter" idx="10"/>
          </p:nvPr>
        </p:nvSpPr>
        <p:spPr/>
        <p:txBody>
          <a:bodyPr/>
          <a:lstStyle/>
          <a:p>
            <a:fld id="{E839AF68-9567-48EE-8827-7EFCEC17B3BB}" type="slidenum">
              <a:rPr lang="en-US" smtClean="0"/>
              <a:t>15</a:t>
            </a:fld>
            <a:endParaRPr lang="en-US"/>
          </a:p>
        </p:txBody>
      </p:sp>
    </p:spTree>
    <p:extLst>
      <p:ext uri="{BB962C8B-B14F-4D97-AF65-F5344CB8AC3E}">
        <p14:creationId xmlns:p14="http://schemas.microsoft.com/office/powerpoint/2010/main" val="4036409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students learn to ask questions </a:t>
            </a:r>
            <a:r>
              <a:rPr lang="en-US" dirty="0" err="1"/>
              <a:t>questions</a:t>
            </a:r>
            <a:r>
              <a:rPr lang="en-US" dirty="0"/>
              <a:t> like “What went wrong?” “What can I do differently next time?” and “How can I make it better?” </a:t>
            </a:r>
          </a:p>
          <a:p>
            <a:endParaRPr lang="es-ES" sz="1200" b="0" kern="1200" dirty="0">
              <a:solidFill>
                <a:schemeClr val="tx1"/>
              </a:solidFill>
              <a:effectLst/>
              <a:latin typeface="+mn-lt"/>
              <a:ea typeface="+mn-ea"/>
              <a:cs typeface="+mn-cs"/>
            </a:endParaRPr>
          </a:p>
          <a:p>
            <a:r>
              <a:rPr lang="es-ES" sz="1200" b="0" kern="1200" dirty="0">
                <a:solidFill>
                  <a:schemeClr val="tx1"/>
                </a:solidFill>
                <a:effectLst/>
                <a:latin typeface="+mn-lt"/>
                <a:ea typeface="+mn-ea"/>
                <a:cs typeface="+mn-cs"/>
              </a:rPr>
              <a:t>los estudiantes aprenden a hacer preguntas como "¿Qué salió mal?", "¿Qué puedo hacer diferente la próxima vez?" y "¿Cómo puedo mejorarlo?"</a:t>
            </a:r>
          </a:p>
          <a:p>
            <a:endParaRPr lang="en-US" dirty="0"/>
          </a:p>
        </p:txBody>
      </p:sp>
      <p:sp>
        <p:nvSpPr>
          <p:cNvPr id="4" name="Slide Number Placeholder 3"/>
          <p:cNvSpPr>
            <a:spLocks noGrp="1"/>
          </p:cNvSpPr>
          <p:nvPr>
            <p:ph type="sldNum" sz="quarter" idx="10"/>
          </p:nvPr>
        </p:nvSpPr>
        <p:spPr/>
        <p:txBody>
          <a:bodyPr/>
          <a:lstStyle/>
          <a:p>
            <a:fld id="{E839AF68-9567-48EE-8827-7EFCEC17B3BB}" type="slidenum">
              <a:rPr lang="en-US" smtClean="0"/>
              <a:t>16</a:t>
            </a:fld>
            <a:endParaRPr lang="en-US"/>
          </a:p>
        </p:txBody>
      </p:sp>
    </p:spTree>
    <p:extLst>
      <p:ext uri="{BB962C8B-B14F-4D97-AF65-F5344CB8AC3E}">
        <p14:creationId xmlns:p14="http://schemas.microsoft.com/office/powerpoint/2010/main" val="775377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9AF68-9567-48EE-8827-7EFCEC17B3BB}" type="slidenum">
              <a:rPr lang="en-US" smtClean="0"/>
              <a:t>17</a:t>
            </a:fld>
            <a:endParaRPr lang="en-US"/>
          </a:p>
        </p:txBody>
      </p:sp>
    </p:spTree>
    <p:extLst>
      <p:ext uri="{BB962C8B-B14F-4D97-AF65-F5344CB8AC3E}">
        <p14:creationId xmlns:p14="http://schemas.microsoft.com/office/powerpoint/2010/main" val="609332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9AF68-9567-48EE-8827-7EFCEC17B3BB}" type="slidenum">
              <a:rPr lang="en-US" smtClean="0"/>
              <a:t>18</a:t>
            </a:fld>
            <a:endParaRPr lang="en-US"/>
          </a:p>
        </p:txBody>
      </p:sp>
    </p:spTree>
    <p:extLst>
      <p:ext uri="{BB962C8B-B14F-4D97-AF65-F5344CB8AC3E}">
        <p14:creationId xmlns:p14="http://schemas.microsoft.com/office/powerpoint/2010/main" val="423147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Creativity is defined as the ability to generate a new idea and product.</a:t>
            </a:r>
          </a:p>
          <a:p>
            <a:endParaRPr lang="en-US" dirty="0"/>
          </a:p>
          <a:p>
            <a:r>
              <a:rPr lang="en-US" dirty="0"/>
              <a:t>Creative thinking is random and intuitive, meaning, exciting ideas appear from nowhere, unexpected connections occur, and solutions to different problems can reveal themselves. </a:t>
            </a:r>
          </a:p>
          <a:p>
            <a:r>
              <a:rPr lang="en-US" dirty="0"/>
              <a:t>                                                                                          </a:t>
            </a:r>
          </a:p>
          <a:p>
            <a:r>
              <a:rPr lang="en-US" dirty="0"/>
              <a:t>Young children have the desire to create. Art is a means of self expression, a way for a child to show his/her feelings and express emotions.</a:t>
            </a:r>
          </a:p>
          <a:p>
            <a:endParaRPr lang="en-US" dirty="0"/>
          </a:p>
        </p:txBody>
      </p:sp>
      <p:sp>
        <p:nvSpPr>
          <p:cNvPr id="4" name="Slide Number Placeholder 3"/>
          <p:cNvSpPr>
            <a:spLocks noGrp="1"/>
          </p:cNvSpPr>
          <p:nvPr>
            <p:ph type="sldNum" sz="quarter" idx="10"/>
          </p:nvPr>
        </p:nvSpPr>
        <p:spPr/>
        <p:txBody>
          <a:bodyPr/>
          <a:lstStyle/>
          <a:p>
            <a:fld id="{E839AF68-9567-48EE-8827-7EFCEC17B3BB}" type="slidenum">
              <a:rPr lang="en-US" smtClean="0"/>
              <a:t>2</a:t>
            </a:fld>
            <a:endParaRPr lang="en-US"/>
          </a:p>
        </p:txBody>
      </p:sp>
    </p:spTree>
    <p:extLst>
      <p:ext uri="{BB962C8B-B14F-4D97-AF65-F5344CB8AC3E}">
        <p14:creationId xmlns:p14="http://schemas.microsoft.com/office/powerpoint/2010/main" val="372644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 is important as educators that we take a child’s artistic talent seriously and appreciate and value the process of creating open-ended art .</a:t>
            </a:r>
          </a:p>
          <a:p>
            <a:endParaRPr lang="en-US" dirty="0"/>
          </a:p>
          <a:p>
            <a:r>
              <a:rPr lang="en-US" dirty="0"/>
              <a:t>Open-ended art allows the children to do “free art” and make independent choices on what materials to use and the outcome of the work. </a:t>
            </a:r>
          </a:p>
          <a:p>
            <a:pPr marL="114300" indent="0">
              <a:buNone/>
            </a:pPr>
            <a:endParaRPr lang="en-US" dirty="0"/>
          </a:p>
          <a:p>
            <a:r>
              <a:rPr lang="en-US" dirty="0"/>
              <a:t>Open-ended art is focused on individual expression rather than  on the final product. When a child experiments with open-ended art with a variety of materials, the child is learning initiative, problem solving, taking risks by showing originality, and expressing herself through representation. </a:t>
            </a:r>
          </a:p>
          <a:p>
            <a:endParaRPr lang="en-US" dirty="0"/>
          </a:p>
        </p:txBody>
      </p:sp>
      <p:sp>
        <p:nvSpPr>
          <p:cNvPr id="4" name="Slide Number Placeholder 3"/>
          <p:cNvSpPr>
            <a:spLocks noGrp="1"/>
          </p:cNvSpPr>
          <p:nvPr>
            <p:ph type="sldNum" sz="quarter" idx="10"/>
          </p:nvPr>
        </p:nvSpPr>
        <p:spPr/>
        <p:txBody>
          <a:bodyPr/>
          <a:lstStyle/>
          <a:p>
            <a:fld id="{E839AF68-9567-48EE-8827-7EFCEC17B3BB}" type="slidenum">
              <a:rPr lang="en-US" smtClean="0"/>
              <a:t>3</a:t>
            </a:fld>
            <a:endParaRPr lang="en-US"/>
          </a:p>
        </p:txBody>
      </p:sp>
    </p:spTree>
    <p:extLst>
      <p:ext uri="{BB962C8B-B14F-4D97-AF65-F5344CB8AC3E}">
        <p14:creationId xmlns:p14="http://schemas.microsoft.com/office/powerpoint/2010/main" val="263678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with pattern or teacher directed art work, the focus is on</a:t>
            </a:r>
          </a:p>
          <a:p>
            <a:r>
              <a:rPr lang="en-US" dirty="0"/>
              <a:t>the finished product. This type of art work stifles the child’s creativity</a:t>
            </a:r>
          </a:p>
          <a:p>
            <a:r>
              <a:rPr lang="en-US" dirty="0"/>
              <a:t>and can hurt their self esteem if their picture does not look exactly like</a:t>
            </a:r>
          </a:p>
          <a:p>
            <a:r>
              <a:rPr lang="en-US" dirty="0"/>
              <a:t>the pattern or their friends’ work.</a:t>
            </a:r>
          </a:p>
          <a:p>
            <a:endParaRPr lang="en-US" dirty="0"/>
          </a:p>
        </p:txBody>
      </p:sp>
      <p:sp>
        <p:nvSpPr>
          <p:cNvPr id="4" name="Slide Number Placeholder 3"/>
          <p:cNvSpPr>
            <a:spLocks noGrp="1"/>
          </p:cNvSpPr>
          <p:nvPr>
            <p:ph type="sldNum" sz="quarter" idx="10"/>
          </p:nvPr>
        </p:nvSpPr>
        <p:spPr/>
        <p:txBody>
          <a:bodyPr/>
          <a:lstStyle/>
          <a:p>
            <a:fld id="{E839AF68-9567-48EE-8827-7EFCEC17B3BB}" type="slidenum">
              <a:rPr lang="en-US" smtClean="0"/>
              <a:t>4</a:t>
            </a:fld>
            <a:endParaRPr lang="en-US"/>
          </a:p>
        </p:txBody>
      </p:sp>
    </p:spTree>
    <p:extLst>
      <p:ext uri="{BB962C8B-B14F-4D97-AF65-F5344CB8AC3E}">
        <p14:creationId xmlns:p14="http://schemas.microsoft.com/office/powerpoint/2010/main" val="379345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9AF68-9567-48EE-8827-7EFCEC17B3BB}" type="slidenum">
              <a:rPr lang="en-US" smtClean="0"/>
              <a:t>5</a:t>
            </a:fld>
            <a:endParaRPr lang="en-US"/>
          </a:p>
        </p:txBody>
      </p:sp>
    </p:spTree>
    <p:extLst>
      <p:ext uri="{BB962C8B-B14F-4D97-AF65-F5344CB8AC3E}">
        <p14:creationId xmlns:p14="http://schemas.microsoft.com/office/powerpoint/2010/main" val="8460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9AF68-9567-48EE-8827-7EFCEC17B3BB}" type="slidenum">
              <a:rPr lang="en-US" smtClean="0"/>
              <a:t>6</a:t>
            </a:fld>
            <a:endParaRPr lang="en-US"/>
          </a:p>
        </p:txBody>
      </p:sp>
    </p:spTree>
    <p:extLst>
      <p:ext uri="{BB962C8B-B14F-4D97-AF65-F5344CB8AC3E}">
        <p14:creationId xmlns:p14="http://schemas.microsoft.com/office/powerpoint/2010/main" val="101461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15 minutes</a:t>
            </a:r>
          </a:p>
          <a:p>
            <a:r>
              <a:rPr lang="en-US" dirty="0"/>
              <a:t>Ask participants to choose 1 pipe cleaner – right now</a:t>
            </a:r>
            <a:r>
              <a:rPr lang="en-US" baseline="0" dirty="0"/>
              <a:t> it  is a straight line. Let’s explore your straight line. </a:t>
            </a:r>
          </a:p>
          <a:p>
            <a:r>
              <a:rPr lang="en-US" baseline="0" dirty="0"/>
              <a:t>Participants explore the pipe cleaner against various part of the body.  With the pipe cleaner between 2 fingers rub fingers across the pipe cleaner.  As the trainer moves about the room, using various words to describe the way the pipe cleaner feels kinesthetically.  </a:t>
            </a:r>
          </a:p>
          <a:p>
            <a:r>
              <a:rPr lang="en-US" baseline="0" dirty="0"/>
              <a:t>Now participants will change the straight line into a different line – wavy, angled, some parts wavy and some section's straight.  Now describe the ways they changed the lines. </a:t>
            </a:r>
          </a:p>
          <a:p>
            <a:r>
              <a:rPr lang="en-US" baseline="0" dirty="0"/>
              <a:t>“Juanita curled her pipe cleaner around her finder and created a spiral.</a:t>
            </a:r>
          </a:p>
          <a:p>
            <a:endParaRPr lang="en-US" dirty="0"/>
          </a:p>
          <a:p>
            <a:r>
              <a:rPr lang="en-US" dirty="0"/>
              <a:t>Give</a:t>
            </a:r>
            <a:r>
              <a:rPr lang="en-US" baseline="0" dirty="0"/>
              <a:t> participants time to look at each others designs.</a:t>
            </a:r>
          </a:p>
          <a:p>
            <a:endParaRPr lang="en-US" baseline="0" dirty="0"/>
          </a:p>
          <a:p>
            <a:r>
              <a:rPr lang="en-US" baseline="0" dirty="0"/>
              <a:t>This is an example of the process NOT the product</a:t>
            </a:r>
          </a:p>
          <a:p>
            <a:endParaRPr lang="en-US" dirty="0"/>
          </a:p>
          <a:p>
            <a:endParaRPr lang="en-US" dirty="0"/>
          </a:p>
        </p:txBody>
      </p:sp>
      <p:sp>
        <p:nvSpPr>
          <p:cNvPr id="4" name="Slide Number Placeholder 3"/>
          <p:cNvSpPr>
            <a:spLocks noGrp="1"/>
          </p:cNvSpPr>
          <p:nvPr>
            <p:ph type="sldNum" sz="quarter" idx="10"/>
          </p:nvPr>
        </p:nvSpPr>
        <p:spPr/>
        <p:txBody>
          <a:bodyPr/>
          <a:lstStyle/>
          <a:p>
            <a:fld id="{E839AF68-9567-48EE-8827-7EFCEC17B3BB}" type="slidenum">
              <a:rPr lang="en-US" smtClean="0"/>
              <a:t>7</a:t>
            </a:fld>
            <a:endParaRPr lang="en-US"/>
          </a:p>
        </p:txBody>
      </p:sp>
    </p:spTree>
    <p:extLst>
      <p:ext uri="{BB962C8B-B14F-4D97-AF65-F5344CB8AC3E}">
        <p14:creationId xmlns:p14="http://schemas.microsoft.com/office/powerpoint/2010/main" val="18280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Exploration and creative thinking are linked to meeting challenges throughout our lives</a:t>
            </a:r>
          </a:p>
          <a:p>
            <a:endParaRPr lang="en-US" dirty="0"/>
          </a:p>
        </p:txBody>
      </p:sp>
      <p:sp>
        <p:nvSpPr>
          <p:cNvPr id="4" name="Slide Number Placeholder 3"/>
          <p:cNvSpPr>
            <a:spLocks noGrp="1"/>
          </p:cNvSpPr>
          <p:nvPr>
            <p:ph type="sldNum" sz="quarter" idx="10"/>
          </p:nvPr>
        </p:nvSpPr>
        <p:spPr/>
        <p:txBody>
          <a:bodyPr/>
          <a:lstStyle/>
          <a:p>
            <a:fld id="{E839AF68-9567-48EE-8827-7EFCEC17B3BB}" type="slidenum">
              <a:rPr lang="en-US" smtClean="0"/>
              <a:t>8</a:t>
            </a:fld>
            <a:endParaRPr lang="en-US"/>
          </a:p>
        </p:txBody>
      </p:sp>
    </p:spTree>
    <p:extLst>
      <p:ext uri="{BB962C8B-B14F-4D97-AF65-F5344CB8AC3E}">
        <p14:creationId xmlns:p14="http://schemas.microsoft.com/office/powerpoint/2010/main" val="165831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39AF68-9567-48EE-8827-7EFCEC17B3BB}" type="slidenum">
              <a:rPr lang="en-US" smtClean="0"/>
              <a:t>9</a:t>
            </a:fld>
            <a:endParaRPr lang="en-US"/>
          </a:p>
        </p:txBody>
      </p:sp>
    </p:spTree>
    <p:extLst>
      <p:ext uri="{BB962C8B-B14F-4D97-AF65-F5344CB8AC3E}">
        <p14:creationId xmlns:p14="http://schemas.microsoft.com/office/powerpoint/2010/main" val="380873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DB3FA2-D2E3-4EAB-BB8A-9CBF30578CF1}"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ECD9-5150-4D83-94E7-F36D4A8EB7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DB3FA2-D2E3-4EAB-BB8A-9CBF30578CF1}"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ECD9-5150-4D83-94E7-F36D4A8EB7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DB3FA2-D2E3-4EAB-BB8A-9CBF30578CF1}"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ECD9-5150-4D83-94E7-F36D4A8EB7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DB3FA2-D2E3-4EAB-BB8A-9CBF30578CF1}"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ECD9-5150-4D83-94E7-F36D4A8EB7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DB3FA2-D2E3-4EAB-BB8A-9CBF30578CF1}"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CECD9-5150-4D83-94E7-F36D4A8EB7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DB3FA2-D2E3-4EAB-BB8A-9CBF30578CF1}"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CECD9-5150-4D83-94E7-F36D4A8EB7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DB3FA2-D2E3-4EAB-BB8A-9CBF30578CF1}" type="datetimeFigureOut">
              <a:rPr lang="en-US" smtClean="0"/>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CECD9-5150-4D83-94E7-F36D4A8EB7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DB3FA2-D2E3-4EAB-BB8A-9CBF30578CF1}" type="datetimeFigureOut">
              <a:rPr lang="en-US" smtClean="0"/>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CECD9-5150-4D83-94E7-F36D4A8EB7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B3FA2-D2E3-4EAB-BB8A-9CBF30578CF1}" type="datetimeFigureOut">
              <a:rPr lang="en-US" smtClean="0"/>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CECD9-5150-4D83-94E7-F36D4A8EB7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DB3FA2-D2E3-4EAB-BB8A-9CBF30578CF1}"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CECD9-5150-4D83-94E7-F36D4A8EB7F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DDB3FA2-D2E3-4EAB-BB8A-9CBF30578CF1}" type="datetimeFigureOut">
              <a:rPr lang="en-US" smtClean="0"/>
              <a:t>10/8/2018</a:t>
            </a:fld>
            <a:endParaRPr lang="en-US"/>
          </a:p>
        </p:txBody>
      </p:sp>
      <p:sp>
        <p:nvSpPr>
          <p:cNvPr id="9" name="Slide Number Placeholder 8"/>
          <p:cNvSpPr>
            <a:spLocks noGrp="1"/>
          </p:cNvSpPr>
          <p:nvPr>
            <p:ph type="sldNum" sz="quarter" idx="11"/>
          </p:nvPr>
        </p:nvSpPr>
        <p:spPr/>
        <p:txBody>
          <a:bodyPr/>
          <a:lstStyle/>
          <a:p>
            <a:fld id="{4F5CECD9-5150-4D83-94E7-F36D4A8EB7F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F5CECD9-5150-4D83-94E7-F36D4A8EB7F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DDB3FA2-D2E3-4EAB-BB8A-9CBF30578CF1}" type="datetimeFigureOut">
              <a:rPr lang="en-US" smtClean="0"/>
              <a:t>10/8/2018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fun-a-day.com/styrofoam-creations/&amp;ei=vp9rVOnRF9WAygSVlYHICw&amp;bvm=bv.79908130,d.aWw&amp;psig=AFQjCNEGDAwgHTJuNBS66mYhbIQg0eO5FA&amp;ust=1416425790888288"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www.google.com/url?sa=i&amp;rct=j&amp;q=&amp;esrc=s&amp;source=images&amp;cd=&amp;cad=rja&amp;uact=8&amp;ved=&amp;url=http://fun-a-day.com/styrofoam-creations/&amp;ei=vp9rVOnRF9WAygSVlYHICw&amp;bvm=bv.79908130,d.aWw&amp;psig=AFQjCNEGDAwgHTJuNBS66mYhbIQg0eO5FA&amp;ust=1416425790888288" TargetMode="External"/><Relationship Id="rId5" Type="http://schemas.openxmlformats.org/officeDocument/2006/relationships/image" Target="../media/image6.jpeg"/><Relationship Id="rId4" Type="http://schemas.openxmlformats.org/officeDocument/2006/relationships/hyperlink" Target="http://www.google.com/url?sa=i&amp;rct=j&amp;q=&amp;esrc=s&amp;source=images&amp;cd=&amp;cad=rja&amp;uact=8&amp;ved=0CAcQjRw&amp;url=http://www.mommy-labs.com/creative-kids/art_craft_projects_kids/making-holi-cards-with-leaf-and-petal-printing-and-decoupage/&amp;ei=J51rVOLqN4S9yQSzwoGQBg&amp;bvm=bv.79908130,d.aWw&amp;psig=AFQjCNEGDAwgHTJuNBS66mYhbIQg0eO5FA&amp;ust=141642579088828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543800" cy="2593975"/>
          </a:xfrm>
        </p:spPr>
        <p:txBody>
          <a:bodyPr>
            <a:normAutofit fontScale="90000"/>
          </a:bodyPr>
          <a:lstStyle/>
          <a:p>
            <a:r>
              <a:rPr lang="es-ES" dirty="0"/>
              <a:t>Arte para niños: es el proceso, no el producto</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62400"/>
            <a:ext cx="18669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5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ncrypted-tbn0.gstatic.com/images?q=tbn:ANd9GcTDL9E7aKAj-AX5Hcfjd1YDhE-QXfdFNbmdIQLZ8EcWWTv1m2Og">
            <a:hlinkClick r:id="rId3"/>
          </p:cNvPr>
          <p:cNvSpPr>
            <a:spLocks noChangeAspect="1" noChangeArrowheads="1"/>
          </p:cNvSpPr>
          <p:nvPr/>
        </p:nvSpPr>
        <p:spPr bwMode="auto">
          <a:xfrm>
            <a:off x="38100" y="-2163763"/>
            <a:ext cx="4895850" cy="4514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encrypted-tbn0.gstatic.com/images?q=tbn:ANd9GcTDL9E7aKAj-AX5Hcfjd1YDhE-QXfdFNbmdIQLZ8EcWWTv1m2Og">
            <a:hlinkClick r:id="rId3"/>
          </p:cNvPr>
          <p:cNvSpPr>
            <a:spLocks noChangeAspect="1" noChangeArrowheads="1"/>
          </p:cNvSpPr>
          <p:nvPr/>
        </p:nvSpPr>
        <p:spPr bwMode="auto">
          <a:xfrm>
            <a:off x="190500" y="-2011363"/>
            <a:ext cx="5372100" cy="1325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encrypted-tbn3.gstatic.com/images?q=tbn:ANd9GcTw5QbPYZN-CC4SuPAfPnr4TIwfNq2ok34PoFpioCUDi4q2EYyV"/>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s://encrypted-tbn3.gstatic.com/images?q=tbn:ANd9GcTw5QbPYZN-CC4SuPAfPnr4TIwfNq2ok34PoFpioCUDi4q2EYyV"/>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p:txBody>
          <a:bodyPr/>
          <a:lstStyle/>
          <a:p>
            <a:r>
              <a:rPr lang="es-ES" dirty="0"/>
              <a:t>Materiales de arte de composición abierta</a:t>
            </a:r>
            <a:endParaRPr lang="en-US" dirty="0"/>
          </a:p>
        </p:txBody>
      </p:sp>
      <p:pic>
        <p:nvPicPr>
          <p:cNvPr id="2060" name="Picture 12" descr="https://encrypted-tbn0.gstatic.com/images?q=tbn:ANd9GcQwyS19S2YjEqBBgN99NoJ1GUtrfhvhtvvyH81crwOx0LKY9Tf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938338"/>
            <a:ext cx="3886200" cy="20240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34095"/>
            <a:ext cx="3048000" cy="202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343400"/>
            <a:ext cx="4124325" cy="236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04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Blahh</a:t>
            </a:r>
            <a:r>
              <a:rPr lang="en-US" dirty="0"/>
              <a:t>..</a:t>
            </a:r>
            <a:r>
              <a:rPr lang="es-ES" dirty="0"/>
              <a:t> Arte Procesado</a:t>
            </a:r>
            <a:endParaRPr lang="en-US" dirty="0"/>
          </a:p>
        </p:txBody>
      </p:sp>
      <p:pic>
        <p:nvPicPr>
          <p:cNvPr id="3074" name="Picture 2" descr="https://encrypted-tbn3.gstatic.com/images?q=tbn:ANd9GcQOM2P9Y7aFfvHG7CpIgyAE4B0RgNrFdM1fo5GoivD3wWAIshK1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3528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2.gstatic.com/images?q=tbn:ANd9GcSnYLm7bzNdcvinrJZdvJcRPSRowavBmb9mvnEWbtVcHW0F1vOn7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371599"/>
            <a:ext cx="41148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0.gstatic.com/images?q=tbn:ANd9GcT9q9OnaC9z-oBrKNg6a72ivj-nAmWfHsQIDQ8DiYmhy802Mat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657600"/>
            <a:ext cx="5562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6136306"/>
            <a:ext cx="4191000" cy="769441"/>
          </a:xfrm>
          <a:prstGeom prst="rect">
            <a:avLst/>
          </a:prstGeom>
          <a:noFill/>
        </p:spPr>
        <p:txBody>
          <a:bodyPr wrap="square" rtlCol="0">
            <a:spAutoFit/>
          </a:bodyPr>
          <a:lstStyle/>
          <a:p>
            <a:pPr algn="ctr"/>
            <a:r>
              <a:rPr lang="en-US" sz="4400" dirty="0"/>
              <a:t>¡</a:t>
            </a:r>
            <a:r>
              <a:rPr lang="en-US" sz="4400" dirty="0" err="1"/>
              <a:t>Aburrido</a:t>
            </a:r>
            <a:r>
              <a:rPr lang="en-US" sz="4400" dirty="0"/>
              <a:t>!</a:t>
            </a:r>
          </a:p>
        </p:txBody>
      </p:sp>
    </p:spTree>
    <p:extLst>
      <p:ext uri="{BB962C8B-B14F-4D97-AF65-F5344CB8AC3E}">
        <p14:creationId xmlns:p14="http://schemas.microsoft.com/office/powerpoint/2010/main" val="155740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El arte hace a los niños poderosos</a:t>
            </a:r>
            <a:endParaRPr lang="en-US" dirty="0"/>
          </a:p>
        </p:txBody>
      </p:sp>
      <p:sp>
        <p:nvSpPr>
          <p:cNvPr id="3" name="Content Placeholder 2"/>
          <p:cNvSpPr>
            <a:spLocks noGrp="1"/>
          </p:cNvSpPr>
          <p:nvPr>
            <p:ph idx="1"/>
          </p:nvPr>
        </p:nvSpPr>
        <p:spPr/>
        <p:txBody>
          <a:bodyPr/>
          <a:lstStyle/>
          <a:p>
            <a:endParaRPr lang="es-ES" dirty="0"/>
          </a:p>
          <a:p>
            <a:r>
              <a:rPr lang="es-ES" dirty="0"/>
              <a:t>“El aprendizaje artístico crece a partir de que los niños hacen cosas: no solo imitan, sino que realmente crean, ya sea dibujando, pintando o esculpiendo por su cuenta”. </a:t>
            </a:r>
            <a:r>
              <a:rPr lang="en-US" dirty="0"/>
              <a:t> Howard Gardiner</a:t>
            </a:r>
          </a:p>
          <a:p>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0343"/>
            <a:ext cx="35242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53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Es su turno</a:t>
            </a:r>
            <a:endParaRPr lang="en-US" dirty="0"/>
          </a:p>
        </p:txBody>
      </p:sp>
      <p:sp>
        <p:nvSpPr>
          <p:cNvPr id="3" name="Content Placeholder 2"/>
          <p:cNvSpPr>
            <a:spLocks noGrp="1"/>
          </p:cNvSpPr>
          <p:nvPr>
            <p:ph idx="1"/>
          </p:nvPr>
        </p:nvSpPr>
        <p:spPr/>
        <p:txBody>
          <a:bodyPr/>
          <a:lstStyle/>
          <a:p>
            <a:r>
              <a:rPr lang="es-ES" dirty="0"/>
              <a:t>Entrar en grupos de 5 </a:t>
            </a:r>
          </a:p>
          <a:p>
            <a:r>
              <a:rPr lang="es-ES" dirty="0"/>
              <a:t>Ahora van a crear murales de grupo. </a:t>
            </a:r>
          </a:p>
          <a:p>
            <a:r>
              <a:rPr lang="es-ES" dirty="0"/>
              <a:t>Recuerda que se trata del proceso NO del producto</a:t>
            </a:r>
          </a:p>
          <a:p>
            <a:r>
              <a:rPr lang="es-ES" dirty="0"/>
              <a:t> Deja que tu imaginación corra libre mientras se reproduce la música</a:t>
            </a:r>
          </a:p>
          <a:p>
            <a:endParaRPr lang="es-ES" dirty="0"/>
          </a:p>
          <a:p>
            <a:pPr marL="114300" indent="0">
              <a:buNone/>
            </a:pPr>
            <a:endParaRPr lang="en-US" dirty="0"/>
          </a:p>
          <a:p>
            <a:r>
              <a:rPr lang="es-ES"/>
              <a:t> </a:t>
            </a:r>
            <a:r>
              <a:rPr lang="es-ES" dirty="0"/>
              <a:t>compartirá 2 elementos de cada área (sentimientos experimentados, resolución de problemas con materiales de arte y aprendizaje)</a:t>
            </a:r>
            <a:endParaRPr lang="en-US" dirty="0"/>
          </a:p>
        </p:txBody>
      </p:sp>
    </p:spTree>
    <p:extLst>
      <p:ext uri="{BB962C8B-B14F-4D97-AF65-F5344CB8AC3E}">
        <p14:creationId xmlns:p14="http://schemas.microsoft.com/office/powerpoint/2010/main" val="182450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200" dirty="0"/>
              <a:t>¿Por qué las hojas de trabajo no son apropiadas para niños pequeños?</a:t>
            </a:r>
          </a:p>
        </p:txBody>
      </p:sp>
      <p:sp>
        <p:nvSpPr>
          <p:cNvPr id="3" name="Content Placeholder 2"/>
          <p:cNvSpPr>
            <a:spLocks noGrp="1"/>
          </p:cNvSpPr>
          <p:nvPr>
            <p:ph idx="1"/>
          </p:nvPr>
        </p:nvSpPr>
        <p:spPr/>
        <p:txBody>
          <a:bodyPr/>
          <a:lstStyle/>
          <a:p>
            <a:r>
              <a:rPr lang="es-ES" dirty="0"/>
              <a:t>las hojas no enseñan </a:t>
            </a:r>
          </a:p>
          <a:p>
            <a:r>
              <a:rPr lang="es-ES" dirty="0"/>
              <a:t>NO desafíes a los niños </a:t>
            </a:r>
          </a:p>
          <a:p>
            <a:r>
              <a:rPr lang="es-ES" dirty="0"/>
              <a:t>NO permita un pensamiento de orden superior </a:t>
            </a:r>
          </a:p>
          <a:p>
            <a:r>
              <a:rPr lang="es-ES" dirty="0"/>
              <a:t>NO proporcione experiencias significativas </a:t>
            </a:r>
          </a:p>
          <a:p>
            <a:r>
              <a:rPr lang="es-ES" dirty="0"/>
              <a:t>Quita el amor por aprender</a:t>
            </a:r>
          </a:p>
          <a:p>
            <a:pPr marL="114300" indent="0">
              <a:buNone/>
            </a:pPr>
            <a:endParaRPr lang="en-US" dirty="0"/>
          </a:p>
          <a:p>
            <a:pPr marL="114300" indent="0">
              <a:buNone/>
            </a:pPr>
            <a:endParaRPr lang="en-US" dirty="0"/>
          </a:p>
          <a:p>
            <a:pPr marL="11430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4290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137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Cómo los manipuladores benefician el clase</a:t>
            </a:r>
            <a:endParaRPr lang="en-US" dirty="0"/>
          </a:p>
        </p:txBody>
      </p:sp>
      <p:sp>
        <p:nvSpPr>
          <p:cNvPr id="3" name="Content Placeholder 2"/>
          <p:cNvSpPr>
            <a:spLocks noGrp="1"/>
          </p:cNvSpPr>
          <p:nvPr>
            <p:ph idx="1"/>
          </p:nvPr>
        </p:nvSpPr>
        <p:spPr/>
        <p:txBody>
          <a:bodyPr/>
          <a:lstStyle/>
          <a:p>
            <a:r>
              <a:rPr lang="es-ES" dirty="0"/>
              <a:t>El NCTM exige manipulativos para ser usados ​​en la enseñanza de variedades de temas en matemáticas e conceptos.</a:t>
            </a:r>
          </a:p>
          <a:p>
            <a:r>
              <a:rPr lang="es-ES" dirty="0"/>
              <a:t>Clasificar, ordenar, medir, distinguir patrones.</a:t>
            </a:r>
          </a:p>
          <a:p>
            <a:r>
              <a:rPr lang="es-ES" dirty="0"/>
              <a:t>comprendiendo operaciones </a:t>
            </a:r>
            <a:r>
              <a:rPr lang="es-ES" dirty="0" err="1"/>
              <a:t>matematicas</a:t>
            </a:r>
            <a:r>
              <a:rPr lang="es-ES" dirty="0"/>
              <a:t>— suma, resta, multiplicación, división.</a:t>
            </a:r>
          </a:p>
          <a:p>
            <a:r>
              <a:rPr lang="es-ES" dirty="0"/>
              <a:t>participar en la resolución de problemas</a:t>
            </a:r>
          </a:p>
          <a:p>
            <a:r>
              <a:rPr lang="en-US" dirty="0"/>
              <a:t>connecting different concepts in mathematics e </a:t>
            </a:r>
            <a:r>
              <a:rPr lang="en-US" dirty="0" err="1"/>
              <a:t>ortos</a:t>
            </a:r>
            <a:r>
              <a:rPr lang="en-US" dirty="0"/>
              <a:t> </a:t>
            </a:r>
            <a:r>
              <a:rPr lang="es-ES" dirty="0"/>
              <a:t>objetivo de aprendizaje.</a:t>
            </a:r>
          </a:p>
          <a:p>
            <a:r>
              <a:rPr lang="es-ES" dirty="0"/>
              <a:t>El estado de Texas exige el uso de objetos manipulables para enseñar matemáticas.</a:t>
            </a:r>
            <a:endParaRPr lang="en-US" dirty="0"/>
          </a:p>
        </p:txBody>
      </p:sp>
      <p:pic>
        <p:nvPicPr>
          <p:cNvPr id="1026" name="Picture 2" descr="C:\Users\eresendiz\AppData\Local\Microsoft\Windows\INetCache\IE\CZIOTON4\math_magic_square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953000"/>
            <a:ext cx="2781300" cy="209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0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sz="3600" dirty="0"/>
              <a:t>5 razones para usar más manipuladores (¡y no solo en matemáticas!)</a:t>
            </a:r>
            <a:endParaRPr lang="en-US" sz="3600" dirty="0"/>
          </a:p>
        </p:txBody>
      </p:sp>
      <p:sp>
        <p:nvSpPr>
          <p:cNvPr id="3" name="Content Placeholder 2"/>
          <p:cNvSpPr>
            <a:spLocks noGrp="1"/>
          </p:cNvSpPr>
          <p:nvPr>
            <p:ph idx="1"/>
          </p:nvPr>
        </p:nvSpPr>
        <p:spPr/>
        <p:txBody>
          <a:bodyPr/>
          <a:lstStyle/>
          <a:p>
            <a:r>
              <a:rPr lang="es-ES" dirty="0"/>
              <a:t>El aprendizaje práctico es el aprendizaje REAL</a:t>
            </a:r>
          </a:p>
          <a:p>
            <a:r>
              <a:rPr lang="es-ES" dirty="0"/>
              <a:t>El aprendizaje práctico mantiene a los niños enfocados</a:t>
            </a:r>
          </a:p>
          <a:p>
            <a:r>
              <a:rPr lang="es-ES" dirty="0"/>
              <a:t>El aprendizaje práctico permite a los estudiantes convertirse en maestros.</a:t>
            </a:r>
          </a:p>
          <a:p>
            <a:r>
              <a:rPr lang="es-ES" dirty="0"/>
              <a:t>Manos de aprendizaje alienta experiencias de aprendizaje</a:t>
            </a:r>
          </a:p>
          <a:p>
            <a:r>
              <a:rPr lang="es-ES" dirty="0"/>
              <a:t>Los manipuladores hacen que el aprendizaje le pertenecer </a:t>
            </a:r>
            <a:r>
              <a:rPr lang="es-ES"/>
              <a:t>a ellos mismos.</a:t>
            </a:r>
            <a:endParaRPr lang="es-ES" dirty="0"/>
          </a:p>
          <a:p>
            <a:endParaRPr lang="es-ES" dirty="0"/>
          </a:p>
          <a:p>
            <a:r>
              <a:rPr lang="es-ES" dirty="0"/>
              <a:t>Múltiples estudios han encontrado que aprender haciendo conduce a un mayor en todas las áreas de aprendizaje, incluyendo ciencias, matemáticas, idioma y estudios sociales.</a:t>
            </a:r>
          </a:p>
          <a:p>
            <a:endParaRPr lang="en-US" dirty="0"/>
          </a:p>
        </p:txBody>
      </p:sp>
    </p:spTree>
    <p:extLst>
      <p:ext uri="{BB962C8B-B14F-4D97-AF65-F5344CB8AC3E}">
        <p14:creationId xmlns:p14="http://schemas.microsoft.com/office/powerpoint/2010/main" val="252027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sz="3200" dirty="0"/>
              <a:t>¿Cuáles son algunas maneras en que puedes usar manipulativos en tu salón de clases?</a:t>
            </a:r>
            <a:endParaRPr lang="en-US" sz="3200" dirty="0"/>
          </a:p>
        </p:txBody>
      </p:sp>
      <p:sp>
        <p:nvSpPr>
          <p:cNvPr id="3" name="Content Placeholder 2"/>
          <p:cNvSpPr>
            <a:spLocks noGrp="1"/>
          </p:cNvSpPr>
          <p:nvPr>
            <p:ph idx="1"/>
          </p:nvPr>
        </p:nvSpPr>
        <p:spPr/>
        <p:txBody>
          <a:bodyPr/>
          <a:lstStyle/>
          <a:p>
            <a:r>
              <a:rPr lang="es-ES" sz="2400" dirty="0"/>
              <a:t>¿En sus mesa hablen de sus ideas?</a:t>
            </a:r>
          </a:p>
          <a:p>
            <a:endParaRPr lang="es-ES" sz="2400" dirty="0"/>
          </a:p>
          <a:p>
            <a:r>
              <a:rPr lang="es-ES" sz="2400" dirty="0"/>
              <a:t>Escriba de 2 a 3 ideas en las que todos estén de acuerdo y esté preparado para compartir con el grupo</a:t>
            </a:r>
            <a:r>
              <a:rPr lang="es-ES" dirty="0"/>
              <a:t>.</a:t>
            </a:r>
            <a:endParaRPr lang="en-US" dirty="0"/>
          </a:p>
        </p:txBody>
      </p:sp>
    </p:spTree>
    <p:extLst>
      <p:ext uri="{BB962C8B-B14F-4D97-AF65-F5344CB8AC3E}">
        <p14:creationId xmlns:p14="http://schemas.microsoft.com/office/powerpoint/2010/main" val="11550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Resumen</a:t>
            </a:r>
            <a:endParaRPr lang="en-US" dirty="0"/>
          </a:p>
        </p:txBody>
      </p:sp>
      <p:sp>
        <p:nvSpPr>
          <p:cNvPr id="3" name="Content Placeholder 2"/>
          <p:cNvSpPr>
            <a:spLocks noGrp="1"/>
          </p:cNvSpPr>
          <p:nvPr>
            <p:ph idx="1"/>
          </p:nvPr>
        </p:nvSpPr>
        <p:spPr/>
        <p:txBody>
          <a:bodyPr/>
          <a:lstStyle/>
          <a:p>
            <a:r>
              <a:rPr lang="es-ES" dirty="0"/>
              <a:t>La búsqueda tanto de la teoría del aprendizaje como de los estudios en el clase muestra que el uso de objetos manipulables para ayudar a enseñar puede afectar positivamente el aprendizaje de los alumnos. </a:t>
            </a:r>
          </a:p>
          <a:p>
            <a:r>
              <a:rPr lang="es-ES" dirty="0"/>
              <a:t>Esto es cierto para los estudiantes de todos los niveles y de todas las habilidades. </a:t>
            </a:r>
          </a:p>
          <a:p>
            <a:r>
              <a:rPr lang="es-ES" dirty="0"/>
              <a:t>También es cierto para casi todos los temas cubiertos en los currículos de la escuela primaria.</a:t>
            </a:r>
            <a:endParaRPr lang="en-US" dirty="0"/>
          </a:p>
        </p:txBody>
      </p:sp>
      <p:pic>
        <p:nvPicPr>
          <p:cNvPr id="1026" name="Picture 2" descr="C:\Users\eresendiz\AppData\Local\Microsoft\Windows\INetCache\IE\CZIOTON4\51GVN1QMwYL._AA300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1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¿Qué es la creatividad?</a:t>
            </a:r>
            <a:endParaRPr lang="en-US" dirty="0"/>
          </a:p>
        </p:txBody>
      </p:sp>
      <p:sp>
        <p:nvSpPr>
          <p:cNvPr id="3" name="Content Placeholder 2"/>
          <p:cNvSpPr>
            <a:spLocks noGrp="1"/>
          </p:cNvSpPr>
          <p:nvPr>
            <p:ph idx="1"/>
          </p:nvPr>
        </p:nvSpPr>
        <p:spPr/>
        <p:txBody>
          <a:bodyPr>
            <a:normAutofit/>
          </a:bodyPr>
          <a:lstStyle/>
          <a:p>
            <a:r>
              <a:rPr lang="es-ES" dirty="0"/>
              <a:t>La creatividad se define como la capacidad de generar una nueva idea y producto.</a:t>
            </a:r>
          </a:p>
          <a:p>
            <a:r>
              <a:rPr lang="es-ES" dirty="0"/>
              <a:t> El pensamiento creativo es aleatorio e intuitivo, lo que significa que las ideas interesantes aparecen de la nada, ocurren conexiones inesperadas y pueden revelarse soluciones a diferentes problemas.                                                                                           </a:t>
            </a:r>
          </a:p>
          <a:p>
            <a:r>
              <a:rPr lang="es-ES" dirty="0"/>
              <a:t> Los niños pequeños tienen el deseo de crear. El arte es un medio de autoexpresión, una forma para que un niño muestre sus sentimientos y  expresar emociones.</a:t>
            </a:r>
            <a:endParaRPr lang="en-US" dirty="0"/>
          </a:p>
          <a:p>
            <a:pPr marL="114300" indent="0">
              <a:buNone/>
            </a:pPr>
            <a:endParaRPr lang="en-US" dirty="0"/>
          </a:p>
        </p:txBody>
      </p:sp>
    </p:spTree>
    <p:extLst>
      <p:ext uri="{BB962C8B-B14F-4D97-AF65-F5344CB8AC3E}">
        <p14:creationId xmlns:p14="http://schemas.microsoft.com/office/powerpoint/2010/main" val="257374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¿Qué es la creatividad?</a:t>
            </a:r>
            <a:endParaRPr lang="en-US" dirty="0"/>
          </a:p>
        </p:txBody>
      </p:sp>
      <p:sp>
        <p:nvSpPr>
          <p:cNvPr id="3" name="Content Placeholder 2"/>
          <p:cNvSpPr>
            <a:spLocks noGrp="1"/>
          </p:cNvSpPr>
          <p:nvPr>
            <p:ph idx="1"/>
          </p:nvPr>
        </p:nvSpPr>
        <p:spPr/>
        <p:txBody>
          <a:bodyPr>
            <a:normAutofit/>
          </a:bodyPr>
          <a:lstStyle/>
          <a:p>
            <a:r>
              <a:rPr lang="en-US" dirty="0"/>
              <a:t> </a:t>
            </a:r>
            <a:r>
              <a:rPr lang="es-ES" dirty="0"/>
              <a:t>Es importante como educadores que tomamos en serio el talento artístico de un niño y apreciamos y valoramos el proceso de creación de arte abierto. </a:t>
            </a:r>
          </a:p>
          <a:p>
            <a:r>
              <a:rPr lang="es-ES" dirty="0"/>
              <a:t>El arte de composición abierta les permite a los niños hacer "arte libre" y tomar decisiones independientes sobre qué materiales usar y el resultado del trabajo.</a:t>
            </a:r>
          </a:p>
          <a:p>
            <a:r>
              <a:rPr lang="es-ES" dirty="0"/>
              <a:t> El arte abierto se centra en la expresión individual en lugar del producto final. Cuando un niño experimenta con arte abierto con una variedad de materiales, el niño está aprendiendo iniciativas, resolviendo problemas, tomando riesgos al mostrar originalidad y expresándose a través de la representación.</a:t>
            </a:r>
            <a:endParaRPr lang="en-US" dirty="0"/>
          </a:p>
        </p:txBody>
      </p:sp>
    </p:spTree>
    <p:extLst>
      <p:ext uri="{BB962C8B-B14F-4D97-AF65-F5344CB8AC3E}">
        <p14:creationId xmlns:p14="http://schemas.microsoft.com/office/powerpoint/2010/main" val="341275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73162"/>
          </a:xfrm>
        </p:spPr>
        <p:txBody>
          <a:bodyPr>
            <a:normAutofit/>
          </a:bodyPr>
          <a:lstStyle/>
          <a:p>
            <a:r>
              <a:rPr lang="es-ES" dirty="0"/>
              <a:t>Alentar la creatividad.</a:t>
            </a:r>
            <a:endParaRPr lang="en-US" dirty="0"/>
          </a:p>
        </p:txBody>
      </p:sp>
      <p:sp>
        <p:nvSpPr>
          <p:cNvPr id="3" name="Content Placeholder 2"/>
          <p:cNvSpPr>
            <a:spLocks noGrp="1"/>
          </p:cNvSpPr>
          <p:nvPr>
            <p:ph idx="1"/>
          </p:nvPr>
        </p:nvSpPr>
        <p:spPr/>
        <p:txBody>
          <a:bodyPr>
            <a:normAutofit/>
          </a:bodyPr>
          <a:lstStyle/>
          <a:p>
            <a:pPr marL="114300" indent="0" algn="ctr">
              <a:buNone/>
            </a:pPr>
            <a:r>
              <a:rPr lang="es-ES" dirty="0"/>
              <a:t>¿Cómo nosotros, como educadores, apoyamos y alentamos el trabajo creativo de arte abierto? </a:t>
            </a:r>
          </a:p>
          <a:p>
            <a:pPr marL="114300" indent="0" algn="ctr">
              <a:buNone/>
            </a:pPr>
            <a:endParaRPr lang="es-ES" dirty="0"/>
          </a:p>
          <a:p>
            <a:pPr algn="ctr"/>
            <a:r>
              <a:rPr lang="es-ES" dirty="0"/>
              <a:t> Proporcione una rica variedad de materiales y experiencias. </a:t>
            </a:r>
          </a:p>
          <a:p>
            <a:pPr algn="ctr"/>
            <a:r>
              <a:rPr lang="es-ES" dirty="0"/>
              <a:t>Ofrezca materiales nuevos  e interesantes cada vez que haga un proyecto diferente. </a:t>
            </a:r>
          </a:p>
          <a:p>
            <a:pPr algn="ctr"/>
            <a:r>
              <a:rPr lang="es-ES" dirty="0"/>
              <a:t>Deje que los niños guíen la experiencia preguntándoles "¿Qué quieren usar?“</a:t>
            </a:r>
          </a:p>
          <a:p>
            <a:pPr algn="ctr"/>
            <a:r>
              <a:rPr lang="es-ES" dirty="0"/>
              <a:t> Proporcione mucho tiempo </a:t>
            </a:r>
          </a:p>
          <a:p>
            <a:pPr algn="ctr"/>
            <a:r>
              <a:rPr lang="es-ES" dirty="0"/>
              <a:t>Siga el ejemplo del niño. </a:t>
            </a:r>
          </a:p>
          <a:p>
            <a:pPr algn="ctr"/>
            <a:r>
              <a:rPr lang="es-ES" dirty="0"/>
              <a:t>Exhiba su arte a lo largo del clase a su nivel.</a:t>
            </a:r>
            <a:endParaRPr lang="en-US" dirty="0"/>
          </a:p>
        </p:txBody>
      </p:sp>
    </p:spTree>
    <p:extLst>
      <p:ext uri="{BB962C8B-B14F-4D97-AF65-F5344CB8AC3E}">
        <p14:creationId xmlns:p14="http://schemas.microsoft.com/office/powerpoint/2010/main" val="397070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Proceso Vs. Producto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2264606"/>
              </p:ext>
            </p:extLst>
          </p:nvPr>
        </p:nvGraphicFramePr>
        <p:xfrm>
          <a:off x="457200" y="1600200"/>
          <a:ext cx="7620000" cy="35052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r>
                        <a:rPr lang="es-ES" sz="1800" b="0" kern="1200" dirty="0">
                          <a:solidFill>
                            <a:schemeClr val="lt1"/>
                          </a:solidFill>
                          <a:effectLst/>
                          <a:latin typeface="+mn-lt"/>
                          <a:ea typeface="+mn-ea"/>
                          <a:cs typeface="+mn-cs"/>
                        </a:rPr>
                        <a:t>Producto - Arte forzado</a:t>
                      </a:r>
                      <a:endParaRPr lang="en-US" dirty="0"/>
                    </a:p>
                  </a:txBody>
                  <a:tcPr/>
                </a:tc>
                <a:tc>
                  <a:txBody>
                    <a:bodyPr/>
                    <a:lstStyle/>
                    <a:p>
                      <a:r>
                        <a:rPr lang="es-ES" sz="1800" b="0" kern="1200" dirty="0">
                          <a:solidFill>
                            <a:schemeClr val="lt1"/>
                          </a:solidFill>
                          <a:effectLst/>
                          <a:latin typeface="+mn-lt"/>
                          <a:ea typeface="+mn-ea"/>
                          <a:cs typeface="+mn-cs"/>
                        </a:rPr>
                        <a:t>Proceso - Arte Enfocado</a:t>
                      </a:r>
                      <a:endParaRPr lang="en-US" dirty="0"/>
                    </a:p>
                  </a:txBody>
                  <a:tcPr/>
                </a:tc>
                <a:extLst>
                  <a:ext uri="{0D108BD9-81ED-4DB2-BD59-A6C34878D82A}">
                    <a16:rowId xmlns:a16="http://schemas.microsoft.com/office/drawing/2014/main" val="10000"/>
                  </a:ext>
                </a:extLst>
              </a:tr>
              <a:tr h="370840">
                <a:tc>
                  <a:txBody>
                    <a:bodyPr/>
                    <a:lstStyle/>
                    <a:p>
                      <a:r>
                        <a:rPr lang="es-ES" sz="1800" b="0" kern="1200" dirty="0">
                          <a:solidFill>
                            <a:schemeClr val="dk1"/>
                          </a:solidFill>
                          <a:effectLst/>
                          <a:latin typeface="+mn-lt"/>
                          <a:ea typeface="+mn-ea"/>
                          <a:cs typeface="+mn-cs"/>
                        </a:rPr>
                        <a:t>Los niños tienen pasos a seguir</a:t>
                      </a:r>
                      <a:endParaRPr lang="en-US" dirty="0"/>
                    </a:p>
                  </a:txBody>
                  <a:tcPr/>
                </a:tc>
                <a:tc>
                  <a:txBody>
                    <a:bodyPr/>
                    <a:lstStyle/>
                    <a:p>
                      <a:r>
                        <a:rPr lang="es-ES" sz="1800" b="0" kern="1200" dirty="0">
                          <a:solidFill>
                            <a:schemeClr val="dk1"/>
                          </a:solidFill>
                          <a:effectLst/>
                          <a:latin typeface="+mn-lt"/>
                          <a:ea typeface="+mn-ea"/>
                          <a:cs typeface="+mn-cs"/>
                        </a:rPr>
                        <a:t>No hay pasos a seguir</a:t>
                      </a:r>
                    </a:p>
                  </a:txBody>
                  <a:tcPr/>
                </a:tc>
                <a:extLst>
                  <a:ext uri="{0D108BD9-81ED-4DB2-BD59-A6C34878D82A}">
                    <a16:rowId xmlns:a16="http://schemas.microsoft.com/office/drawing/2014/main" val="10001"/>
                  </a:ext>
                </a:extLst>
              </a:tr>
              <a:tr h="370840">
                <a:tc>
                  <a:txBody>
                    <a:bodyPr/>
                    <a:lstStyle/>
                    <a:p>
                      <a:r>
                        <a:rPr lang="es-ES" sz="1800" b="0" kern="1200" dirty="0">
                          <a:solidFill>
                            <a:schemeClr val="dk1"/>
                          </a:solidFill>
                          <a:effectLst/>
                          <a:latin typeface="+mn-lt"/>
                          <a:ea typeface="+mn-ea"/>
                          <a:cs typeface="+mn-cs"/>
                        </a:rPr>
                        <a:t>Maestra</a:t>
                      </a:r>
                      <a:r>
                        <a:rPr lang="es-ES" sz="1800" b="0" kern="1200" baseline="0" dirty="0">
                          <a:solidFill>
                            <a:schemeClr val="dk1"/>
                          </a:solidFill>
                          <a:effectLst/>
                          <a:latin typeface="+mn-lt"/>
                          <a:ea typeface="+mn-ea"/>
                          <a:cs typeface="+mn-cs"/>
                        </a:rPr>
                        <a:t> </a:t>
                      </a:r>
                      <a:r>
                        <a:rPr lang="es-ES" sz="1800" b="0" kern="1200" dirty="0">
                          <a:solidFill>
                            <a:schemeClr val="dk1"/>
                          </a:solidFill>
                          <a:effectLst/>
                          <a:latin typeface="+mn-lt"/>
                          <a:ea typeface="+mn-ea"/>
                          <a:cs typeface="+mn-cs"/>
                        </a:rPr>
                        <a:t>crea una muestra</a:t>
                      </a:r>
                      <a:endParaRPr lang="en-US" dirty="0"/>
                    </a:p>
                  </a:txBody>
                  <a:tcPr/>
                </a:tc>
                <a:tc>
                  <a:txBody>
                    <a:bodyPr/>
                    <a:lstStyle/>
                    <a:p>
                      <a:r>
                        <a:rPr lang="es-ES" sz="1800" b="0" kern="1200" dirty="0">
                          <a:solidFill>
                            <a:schemeClr val="dk1"/>
                          </a:solidFill>
                          <a:effectLst/>
                          <a:latin typeface="+mn-lt"/>
                          <a:ea typeface="+mn-ea"/>
                          <a:cs typeface="+mn-cs"/>
                        </a:rPr>
                        <a:t>No hay muestra</a:t>
                      </a:r>
                      <a:endParaRPr lang="en-US" dirty="0"/>
                    </a:p>
                  </a:txBody>
                  <a:tcPr/>
                </a:tc>
                <a:extLst>
                  <a:ext uri="{0D108BD9-81ED-4DB2-BD59-A6C34878D82A}">
                    <a16:rowId xmlns:a16="http://schemas.microsoft.com/office/drawing/2014/main" val="10002"/>
                  </a:ext>
                </a:extLst>
              </a:tr>
              <a:tr h="370840">
                <a:tc>
                  <a:txBody>
                    <a:bodyPr/>
                    <a:lstStyle/>
                    <a:p>
                      <a:r>
                        <a:rPr lang="es-ES" sz="1800" b="0" kern="1200" dirty="0">
                          <a:solidFill>
                            <a:schemeClr val="dk1"/>
                          </a:solidFill>
                          <a:effectLst/>
                          <a:latin typeface="+mn-lt"/>
                          <a:ea typeface="+mn-ea"/>
                          <a:cs typeface="+mn-cs"/>
                        </a:rPr>
                        <a:t>Hay un camino correcto e incorrecto</a:t>
                      </a:r>
                      <a:endParaRPr lang="en-US" dirty="0"/>
                    </a:p>
                  </a:txBody>
                  <a:tcPr/>
                </a:tc>
                <a:tc>
                  <a:txBody>
                    <a:bodyPr/>
                    <a:lstStyle/>
                    <a:p>
                      <a:r>
                        <a:rPr lang="es-ES" sz="1800" b="0" kern="1200" dirty="0">
                          <a:solidFill>
                            <a:schemeClr val="dk1"/>
                          </a:solidFill>
                          <a:effectLst/>
                          <a:latin typeface="+mn-lt"/>
                          <a:ea typeface="+mn-ea"/>
                          <a:cs typeface="+mn-cs"/>
                        </a:rPr>
                        <a:t>No hay manera correcta o incorrecta</a:t>
                      </a:r>
                    </a:p>
                  </a:txBody>
                  <a:tcPr/>
                </a:tc>
                <a:extLst>
                  <a:ext uri="{0D108BD9-81ED-4DB2-BD59-A6C34878D82A}">
                    <a16:rowId xmlns:a16="http://schemas.microsoft.com/office/drawing/2014/main" val="10003"/>
                  </a:ext>
                </a:extLst>
              </a:tr>
              <a:tr h="370840">
                <a:tc>
                  <a:txBody>
                    <a:bodyPr/>
                    <a:lstStyle/>
                    <a:p>
                      <a:r>
                        <a:rPr lang="en-US" sz="1800" b="0" kern="1200" dirty="0">
                          <a:solidFill>
                            <a:schemeClr val="dk1"/>
                          </a:solidFill>
                          <a:effectLst/>
                          <a:latin typeface="+mn-lt"/>
                          <a:ea typeface="+mn-ea"/>
                          <a:cs typeface="+mn-cs"/>
                        </a:rPr>
                        <a:t>El maestro </a:t>
                      </a:r>
                      <a:r>
                        <a:rPr lang="en-US" sz="1800" b="0" kern="1200" dirty="0" err="1">
                          <a:solidFill>
                            <a:schemeClr val="dk1"/>
                          </a:solidFill>
                          <a:effectLst/>
                          <a:latin typeface="+mn-lt"/>
                          <a:ea typeface="+mn-ea"/>
                          <a:cs typeface="+mn-cs"/>
                        </a:rPr>
                        <a:t>arregla</a:t>
                      </a:r>
                      <a:r>
                        <a:rPr lang="en-US" sz="1800" b="0" kern="1200" dirty="0">
                          <a:solidFill>
                            <a:schemeClr val="dk1"/>
                          </a:solidFill>
                          <a:effectLst/>
                          <a:latin typeface="+mn-lt"/>
                          <a:ea typeface="+mn-ea"/>
                          <a:cs typeface="+mn-cs"/>
                        </a:rPr>
                        <a:t> </a:t>
                      </a:r>
                      <a:r>
                        <a:rPr lang="en-US" sz="1800" b="0" kern="1200" dirty="0" err="1">
                          <a:solidFill>
                            <a:schemeClr val="dk1"/>
                          </a:solidFill>
                          <a:effectLst/>
                          <a:latin typeface="+mn-lt"/>
                          <a:ea typeface="+mn-ea"/>
                          <a:cs typeface="+mn-cs"/>
                        </a:rPr>
                        <a:t>errores</a:t>
                      </a:r>
                      <a:endParaRPr lang="en-US" sz="1800" b="0" kern="1200" dirty="0">
                        <a:solidFill>
                          <a:schemeClr val="dk1"/>
                        </a:solidFill>
                        <a:effectLst/>
                        <a:latin typeface="+mn-lt"/>
                        <a:ea typeface="+mn-ea"/>
                        <a:cs typeface="+mn-cs"/>
                      </a:endParaRPr>
                    </a:p>
                  </a:txBody>
                  <a:tcPr/>
                </a:tc>
                <a:tc>
                  <a:txBody>
                    <a:bodyPr/>
                    <a:lstStyle/>
                    <a:p>
                      <a:r>
                        <a:rPr lang="es-ES" sz="1800" b="0" kern="1200" dirty="0">
                          <a:solidFill>
                            <a:schemeClr val="dk1"/>
                          </a:solidFill>
                          <a:effectLst/>
                          <a:latin typeface="+mn-lt"/>
                          <a:ea typeface="+mn-ea"/>
                          <a:cs typeface="+mn-cs"/>
                        </a:rPr>
                        <a:t>El producto final es único y original</a:t>
                      </a:r>
                      <a:endParaRPr lang="en-US" dirty="0"/>
                    </a:p>
                  </a:txBody>
                  <a:tcPr/>
                </a:tc>
                <a:extLst>
                  <a:ext uri="{0D108BD9-81ED-4DB2-BD59-A6C34878D82A}">
                    <a16:rowId xmlns:a16="http://schemas.microsoft.com/office/drawing/2014/main" val="10004"/>
                  </a:ext>
                </a:extLst>
              </a:tr>
              <a:tr h="370840">
                <a:tc>
                  <a:txBody>
                    <a:bodyPr/>
                    <a:lstStyle/>
                    <a:p>
                      <a:r>
                        <a:rPr lang="es-ES" sz="1800" b="0" kern="1200" dirty="0">
                          <a:solidFill>
                            <a:schemeClr val="dk1"/>
                          </a:solidFill>
                          <a:effectLst/>
                          <a:latin typeface="+mn-lt"/>
                          <a:ea typeface="+mn-ea"/>
                          <a:cs typeface="+mn-cs"/>
                        </a:rPr>
                        <a:t>Toda la clase trabaja en el arte al mismo tiempo.</a:t>
                      </a:r>
                      <a:endParaRPr lang="en-US" dirty="0"/>
                    </a:p>
                  </a:txBody>
                  <a:tcPr/>
                </a:tc>
                <a:tc>
                  <a:txBody>
                    <a:bodyPr/>
                    <a:lstStyle/>
                    <a:p>
                      <a:r>
                        <a:rPr lang="es-ES" sz="1800" b="0" kern="1200" dirty="0">
                          <a:solidFill>
                            <a:schemeClr val="dk1"/>
                          </a:solidFill>
                          <a:effectLst/>
                          <a:latin typeface="+mn-lt"/>
                          <a:ea typeface="+mn-ea"/>
                          <a:cs typeface="+mn-cs"/>
                        </a:rPr>
                        <a:t>La experiencia es una elección del</a:t>
                      </a:r>
                      <a:r>
                        <a:rPr lang="es-ES" sz="1800" b="0" kern="1200" baseline="0" dirty="0">
                          <a:solidFill>
                            <a:schemeClr val="dk1"/>
                          </a:solidFill>
                          <a:effectLst/>
                          <a:latin typeface="+mn-lt"/>
                          <a:ea typeface="+mn-ea"/>
                          <a:cs typeface="+mn-cs"/>
                        </a:rPr>
                        <a:t> </a:t>
                      </a:r>
                      <a:r>
                        <a:rPr lang="es-ES" sz="1800" b="0" kern="1200" dirty="0">
                          <a:solidFill>
                            <a:schemeClr val="dk1"/>
                          </a:solidFill>
                          <a:effectLst/>
                          <a:latin typeface="+mn-lt"/>
                          <a:ea typeface="+mn-ea"/>
                          <a:cs typeface="+mn-cs"/>
                        </a:rPr>
                        <a:t>niño</a:t>
                      </a:r>
                      <a:endParaRPr lang="en-US" dirty="0"/>
                    </a:p>
                  </a:txBody>
                  <a:tcPr/>
                </a:tc>
                <a:extLst>
                  <a:ext uri="{0D108BD9-81ED-4DB2-BD59-A6C34878D82A}">
                    <a16:rowId xmlns:a16="http://schemas.microsoft.com/office/drawing/2014/main" val="10005"/>
                  </a:ext>
                </a:extLst>
              </a:tr>
              <a:tr h="370840">
                <a:tc>
                  <a:txBody>
                    <a:bodyPr/>
                    <a:lstStyle/>
                    <a:p>
                      <a:r>
                        <a:rPr lang="es-ES" sz="1800" b="0" kern="1200" dirty="0">
                          <a:solidFill>
                            <a:schemeClr val="dk1"/>
                          </a:solidFill>
                          <a:effectLst/>
                          <a:latin typeface="+mn-lt"/>
                          <a:ea typeface="+mn-ea"/>
                          <a:cs typeface="+mn-cs"/>
                        </a:rPr>
                        <a:t>No se necesita creatividad</a:t>
                      </a:r>
                      <a:endParaRPr lang="en-US" dirty="0"/>
                    </a:p>
                  </a:txBody>
                  <a:tcPr/>
                </a:tc>
                <a:tc>
                  <a:txBody>
                    <a:bodyPr/>
                    <a:lstStyle/>
                    <a:p>
                      <a:r>
                        <a:rPr lang="es-ES" sz="1800" b="0" kern="1200" dirty="0">
                          <a:solidFill>
                            <a:schemeClr val="dk1"/>
                          </a:solidFill>
                          <a:effectLst/>
                          <a:latin typeface="+mn-lt"/>
                          <a:ea typeface="+mn-ea"/>
                          <a:cs typeface="+mn-cs"/>
                        </a:rPr>
                        <a:t>La creatividad de los niños está en el trabajo.</a:t>
                      </a:r>
                      <a:endParaRPr lang="en-US" dirty="0"/>
                    </a:p>
                  </a:txBody>
                  <a:tcPr/>
                </a:tc>
                <a:extLst>
                  <a:ext uri="{0D108BD9-81ED-4DB2-BD59-A6C34878D82A}">
                    <a16:rowId xmlns:a16="http://schemas.microsoft.com/office/drawing/2014/main" val="10006"/>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459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¿Por qué el proceso?</a:t>
            </a:r>
            <a:endParaRPr lang="en-US" dirty="0"/>
          </a:p>
        </p:txBody>
      </p:sp>
      <p:sp>
        <p:nvSpPr>
          <p:cNvPr id="3" name="Content Placeholder 2"/>
          <p:cNvSpPr>
            <a:spLocks noGrp="1"/>
          </p:cNvSpPr>
          <p:nvPr>
            <p:ph idx="1"/>
          </p:nvPr>
        </p:nvSpPr>
        <p:spPr/>
        <p:txBody>
          <a:bodyPr/>
          <a:lstStyle/>
          <a:p>
            <a:r>
              <a:rPr lang="es-ES" dirty="0"/>
              <a:t>El proceso es más importante que el producto. </a:t>
            </a:r>
          </a:p>
          <a:p>
            <a:r>
              <a:rPr lang="es-ES" dirty="0"/>
              <a:t>“Proceso” significa permitir que los niños exploren materiales de arte con libertad </a:t>
            </a:r>
          </a:p>
          <a:p>
            <a:r>
              <a:rPr lang="es-ES" dirty="0"/>
              <a:t>El proceso es crear algo que es únicamente tuyo y no una copia de la información de otra persona.</a:t>
            </a:r>
            <a:endParaRPr lang="en-US" dirty="0"/>
          </a:p>
        </p:txBody>
      </p:sp>
      <p:pic>
        <p:nvPicPr>
          <p:cNvPr id="1026" name="Picture 2" descr="C:\Users\eresendiz\AppData\Local\Microsoft\Windows\INetCache\IE\0L3WOPH4\Finger_painting_015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429000"/>
            <a:ext cx="3958771" cy="296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90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a:t>Actividad </a:t>
            </a:r>
            <a:br>
              <a:rPr lang="es-ES" dirty="0"/>
            </a:br>
            <a:r>
              <a:rPr lang="es-ES" dirty="0"/>
              <a:t>de tuberías</a:t>
            </a:r>
            <a:endParaRPr lang="en-US" dirty="0"/>
          </a:p>
        </p:txBody>
      </p:sp>
      <p:pic>
        <p:nvPicPr>
          <p:cNvPr id="2050" name="Picture 2" descr="C:\Users\eresendiz\AppData\Local\Microsoft\Windows\INetCache\IE\0L3WOPH4\CIMG0287[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10000"/>
            <a:ext cx="1943100"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779687"/>
            <a:ext cx="5181600" cy="5632311"/>
          </a:xfrm>
          <a:prstGeom prst="rect">
            <a:avLst/>
          </a:prstGeom>
          <a:noFill/>
        </p:spPr>
        <p:txBody>
          <a:bodyPr wrap="square" rtlCol="0">
            <a:spAutoFit/>
          </a:bodyPr>
          <a:lstStyle/>
          <a:p>
            <a:pPr marL="285750" indent="-285750">
              <a:buFont typeface="Arial" panose="020B0604020202020204" pitchFamily="34" charset="0"/>
              <a:buChar char="•"/>
            </a:pPr>
            <a:r>
              <a:rPr lang="es-ES" dirty="0"/>
              <a:t>Piense en las tuberías como una línea en el espacio. </a:t>
            </a:r>
          </a:p>
          <a:p>
            <a:pPr marL="285750" indent="-285750">
              <a:buFont typeface="Arial" panose="020B0604020202020204" pitchFamily="34" charset="0"/>
              <a:buChar char="•"/>
            </a:pPr>
            <a:r>
              <a:rPr lang="es-ES" dirty="0"/>
              <a:t>Ahora cambiará su línea recta en el espacio a un tipo diferente de línea. </a:t>
            </a:r>
          </a:p>
          <a:p>
            <a:pPr marL="285750" indent="-285750">
              <a:buFont typeface="Arial" panose="020B0604020202020204" pitchFamily="34" charset="0"/>
              <a:buChar char="•"/>
            </a:pPr>
            <a:r>
              <a:rPr lang="es-ES" dirty="0"/>
              <a:t>Describe lo que creaste. </a:t>
            </a:r>
          </a:p>
          <a:p>
            <a:pPr marL="285750" indent="-285750">
              <a:buFont typeface="Arial" panose="020B0604020202020204" pitchFamily="34" charset="0"/>
              <a:buChar char="•"/>
            </a:pPr>
            <a:r>
              <a:rPr lang="es-ES" dirty="0"/>
              <a:t>Ahora tome otras tuberías y conéctelo a las primeras tuberías, mientras cambia la segunda de la forma que elija.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¿En qué punto se convirtió tu diseño en lo que es? ¿Tuviste una imagen en tu mente en algún momento mientras realizabas tu diseño? </a:t>
            </a:r>
          </a:p>
          <a:p>
            <a:pPr marL="285750" indent="-285750">
              <a:buFont typeface="Arial" panose="020B0604020202020204" pitchFamily="34" charset="0"/>
              <a:buChar char="•"/>
            </a:pPr>
            <a:r>
              <a:rPr lang="es-ES" dirty="0"/>
              <a:t>Vea lo fácil que es crear arte con elementos simples.</a:t>
            </a:r>
          </a:p>
          <a:p>
            <a:pPr marL="285750" indent="-285750">
              <a:buFont typeface="Arial" panose="020B0604020202020204" pitchFamily="34" charset="0"/>
              <a:buChar char="•"/>
            </a:pPr>
            <a:endParaRPr lang="es-ES" dirty="0"/>
          </a:p>
          <a:p>
            <a:endParaRPr lang="en-US"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50302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Hacer preguntas</a:t>
            </a:r>
            <a:endParaRPr lang="en-US" dirty="0"/>
          </a:p>
        </p:txBody>
      </p:sp>
      <p:sp>
        <p:nvSpPr>
          <p:cNvPr id="3" name="Content Placeholder 2"/>
          <p:cNvSpPr>
            <a:spLocks noGrp="1"/>
          </p:cNvSpPr>
          <p:nvPr>
            <p:ph idx="1"/>
          </p:nvPr>
        </p:nvSpPr>
        <p:spPr>
          <a:xfrm>
            <a:off x="457200" y="1219200"/>
            <a:ext cx="8077200" cy="4906963"/>
          </a:xfrm>
        </p:spPr>
        <p:txBody>
          <a:bodyPr>
            <a:normAutofit lnSpcReduction="10000"/>
          </a:bodyPr>
          <a:lstStyle/>
          <a:p>
            <a:r>
              <a:rPr lang="es-ES" dirty="0"/>
              <a:t>Expanda las ideas del niño siempre que sea posible, explicando otros usos para los materiales que se proporcionan y haciendo preguntas abiertas.  </a:t>
            </a:r>
          </a:p>
          <a:p>
            <a:r>
              <a:rPr lang="es-ES" dirty="0"/>
              <a:t>Hacer observaciones objetivas. Mientras el niño está creando, intente hacer observaciones descriptivas y objetivas sobre el trabajo, por ejemplo, "Me gusta la forma en que usó mucho verde y rojo" o "Veo que ha hecho muchos círculos azules en su imagen. "En lugar de afirmaciones como" Me gusta tu foto ".</a:t>
            </a:r>
          </a:p>
          <a:p>
            <a:pPr marL="114300" indent="0">
              <a:buNone/>
            </a:pPr>
            <a:endParaRPr lang="en-US" dirty="0"/>
          </a:p>
          <a:p>
            <a:r>
              <a:rPr lang="es-ES" dirty="0"/>
              <a:t>Fomente la conversación haciendo preguntas abiertas o indicaciones tales como "Hábleme de su foto".</a:t>
            </a:r>
            <a:endParaRPr lang="en-US" dirty="0"/>
          </a:p>
          <a:p>
            <a:endParaRPr lang="es-ES" dirty="0"/>
          </a:p>
          <a:p>
            <a:r>
              <a:rPr lang="es-ES" dirty="0"/>
              <a:t>¡La exploración y el pensamiento creativo están vinculados a enfrentar los desafíos a lo largo de nuestra vida!</a:t>
            </a:r>
          </a:p>
          <a:p>
            <a:endParaRPr lang="en-US" dirty="0"/>
          </a:p>
          <a:p>
            <a:endParaRPr lang="en-US" dirty="0"/>
          </a:p>
        </p:txBody>
      </p:sp>
    </p:spTree>
    <p:extLst>
      <p:ext uri="{BB962C8B-B14F-4D97-AF65-F5344CB8AC3E}">
        <p14:creationId xmlns:p14="http://schemas.microsoft.com/office/powerpoint/2010/main" val="57626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vention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651592"/>
            <a:ext cx="20288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ReeNBIZtroXsQXiF9Fq4OQPyN66BiMcfZM0ZAJxIMMVEJIzoY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4267200" cy="284702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s://encrypted-tbn0.gstatic.com/images?q=tbn:ANd9GcTDL9E7aKAj-AX5Hcfjd1YDhE-QXfdFNbmdIQLZ8EcWWTv1m2Og">
            <a:hlinkClick r:id="rId6"/>
          </p:cNvPr>
          <p:cNvSpPr>
            <a:spLocks noChangeAspect="1" noChangeArrowheads="1"/>
          </p:cNvSpPr>
          <p:nvPr/>
        </p:nvSpPr>
        <p:spPr bwMode="auto">
          <a:xfrm>
            <a:off x="38100" y="-2163763"/>
            <a:ext cx="4895850" cy="4514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5"/>
          <p:cNvSpPr>
            <a:spLocks noGrp="1"/>
          </p:cNvSpPr>
          <p:nvPr>
            <p:ph type="title"/>
          </p:nvPr>
        </p:nvSpPr>
        <p:spPr/>
        <p:txBody>
          <a:bodyPr/>
          <a:lstStyle/>
          <a:p>
            <a:r>
              <a:rPr lang="es-ES" dirty="0"/>
              <a:t>Materiales de arte de composición abierta</a:t>
            </a:r>
            <a:endParaRPr lang="en-US" dirty="0"/>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175592"/>
            <a:ext cx="3733800" cy="253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525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383</TotalTime>
  <Words>1445</Words>
  <Application>Microsoft Office PowerPoint</Application>
  <PresentationFormat>On-screen Show (4:3)</PresentationFormat>
  <Paragraphs>157</Paragraphs>
  <Slides>18</Slides>
  <Notes>18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vt:lpstr>
      <vt:lpstr>Adjacency</vt:lpstr>
      <vt:lpstr>Arte para niños: es el proceso, no el producto</vt:lpstr>
      <vt:lpstr>¿Qué es la creatividad?</vt:lpstr>
      <vt:lpstr>¿Qué es la creatividad?</vt:lpstr>
      <vt:lpstr>Alentar la creatividad.</vt:lpstr>
      <vt:lpstr>Proceso Vs. Producto</vt:lpstr>
      <vt:lpstr>¿Por qué el proceso?</vt:lpstr>
      <vt:lpstr>Actividad  de tuberías</vt:lpstr>
      <vt:lpstr>Hacer preguntas</vt:lpstr>
      <vt:lpstr>Materiales de arte de composición abierta</vt:lpstr>
      <vt:lpstr>Materiales de arte de composición abierta</vt:lpstr>
      <vt:lpstr>Blahh.. Arte Procesado</vt:lpstr>
      <vt:lpstr>El arte hace a los niños poderosos</vt:lpstr>
      <vt:lpstr>Es su turno</vt:lpstr>
      <vt:lpstr>¿Por qué las hojas de trabajo no son apropiadas para niños pequeños?</vt:lpstr>
      <vt:lpstr>Cómo los manipuladores benefician el clase</vt:lpstr>
      <vt:lpstr>5 razones para usar más manipuladores (¡y no solo en matemáticas!)</vt:lpstr>
      <vt:lpstr>¿Cuáles son algunas maneras en que puedes usar manipulativos en tu salón de clases?</vt:lpstr>
      <vt:lpstr>Resumen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ypw</cp:lastModifiedBy>
  <cp:revision>55</cp:revision>
  <cp:lastPrinted>2018-10-06T16:00:43Z</cp:lastPrinted>
  <dcterms:created xsi:type="dcterms:W3CDTF">2014-11-18T18:40:54Z</dcterms:created>
  <dcterms:modified xsi:type="dcterms:W3CDTF">2018-10-08T18:38:52Z</dcterms:modified>
</cp:coreProperties>
</file>